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8" r:id="rId2"/>
    <p:sldId id="257" r:id="rId3"/>
    <p:sldId id="259" r:id="rId4"/>
    <p:sldId id="290" r:id="rId5"/>
    <p:sldId id="266" r:id="rId6"/>
    <p:sldId id="288" r:id="rId7"/>
    <p:sldId id="271" r:id="rId8"/>
    <p:sldId id="289" r:id="rId9"/>
    <p:sldId id="292" r:id="rId10"/>
    <p:sldId id="293" r:id="rId11"/>
    <p:sldId id="277" r:id="rId12"/>
    <p:sldId id="291" r:id="rId13"/>
    <p:sldId id="270" r:id="rId14"/>
    <p:sldId id="269" r:id="rId15"/>
    <p:sldId id="267" r:id="rId16"/>
    <p:sldId id="268" r:id="rId17"/>
    <p:sldId id="287" r:id="rId18"/>
    <p:sldId id="272" r:id="rId19"/>
    <p:sldId id="278" r:id="rId20"/>
    <p:sldId id="295" r:id="rId21"/>
    <p:sldId id="304" r:id="rId22"/>
    <p:sldId id="294" r:id="rId23"/>
    <p:sldId id="273" r:id="rId24"/>
    <p:sldId id="311" r:id="rId25"/>
    <p:sldId id="281" r:id="rId26"/>
    <p:sldId id="310" r:id="rId27"/>
    <p:sldId id="283" r:id="rId28"/>
    <p:sldId id="284" r:id="rId29"/>
    <p:sldId id="285" r:id="rId30"/>
    <p:sldId id="286" r:id="rId31"/>
    <p:sldId id="305" r:id="rId32"/>
    <p:sldId id="279" r:id="rId33"/>
    <p:sldId id="280" r:id="rId34"/>
    <p:sldId id="274" r:id="rId35"/>
    <p:sldId id="275" r:id="rId36"/>
    <p:sldId id="276" r:id="rId37"/>
    <p:sldId id="303" r:id="rId38"/>
    <p:sldId id="300" r:id="rId39"/>
    <p:sldId id="296" r:id="rId40"/>
    <p:sldId id="297" r:id="rId41"/>
    <p:sldId id="298" r:id="rId42"/>
    <p:sldId id="299" r:id="rId43"/>
    <p:sldId id="301" r:id="rId44"/>
    <p:sldId id="302" r:id="rId45"/>
    <p:sldId id="306" r:id="rId46"/>
    <p:sldId id="307" r:id="rId47"/>
    <p:sldId id="260" r:id="rId48"/>
    <p:sldId id="308" r:id="rId49"/>
    <p:sldId id="263" r:id="rId50"/>
    <p:sldId id="309" r:id="rId51"/>
    <p:sldId id="264" r:id="rId52"/>
    <p:sldId id="26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/>
    <p:restoredTop sz="94696"/>
  </p:normalViewPr>
  <p:slideViewPr>
    <p:cSldViewPr snapToGrid="0">
      <p:cViewPr varScale="1">
        <p:scale>
          <a:sx n="150" d="100"/>
          <a:sy n="150" d="100"/>
        </p:scale>
        <p:origin x="4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2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8A5BDB-1595-255A-5957-83B99E23DF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85E8E-31D5-7C42-208E-7222DAC97E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37D8A2-78C6-9B4A-8A43-6E6250EBED7A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ED04F-5F26-0069-A562-EA35A030E6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2A5CE-98F1-D5B8-E265-C23AD7D01D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31314-136B-A84A-AB92-3A9DA860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327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0DFFD-BF72-4DF6-A2C3-BF23E25012A0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F2296-EC5B-447B-B622-C6B28B5E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1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F2296-EC5B-447B-B622-C6B28B5E90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235" y="365356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7242" y="183755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070" y="877329"/>
            <a:ext cx="4853630" cy="1503921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www.oar.net/content/product_details_and_prici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tt-heldstab-27387a6/" TargetMode="External"/><Relationship Id="rId2" Type="http://schemas.openxmlformats.org/officeDocument/2006/relationships/hyperlink" Target="mailto:matt@tcwd.ne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4" Type="http://schemas.openxmlformats.org/officeDocument/2006/relationships/hyperlink" Target="http://www.vmatt.net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tmp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Belgian </a:t>
            </a:r>
            <a:r>
              <a:rPr lang="en-US" dirty="0" err="1"/>
              <a:t>UserCon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13B51-6850-25E2-7614-AAF42F32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BC71-45E3-1294-BEF2-7E4931D0D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9EEC9-0597-E576-89EC-CAD1B62E7E2E}"/>
              </a:ext>
            </a:extLst>
          </p:cNvPr>
          <p:cNvSpPr txBox="1"/>
          <p:nvPr/>
        </p:nvSpPr>
        <p:spPr>
          <a:xfrm>
            <a:off x="472399" y="1767006"/>
            <a:ext cx="52385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we are at in 2025 – 9 years later</a:t>
            </a:r>
          </a:p>
          <a:p>
            <a:endParaRPr lang="en-US" sz="2400" dirty="0"/>
          </a:p>
          <a:p>
            <a:r>
              <a:rPr lang="en-US" sz="2400" dirty="0"/>
              <a:t>Our on-premises infrastructure includes: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21 Dell MX Blades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 Dell PowerEdge Rack-mount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13 HP Rack-mount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9 Datacenters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47CCE-41AB-759F-97B0-1C368AF2652B}"/>
              </a:ext>
            </a:extLst>
          </p:cNvPr>
          <p:cNvSpPr txBox="1"/>
          <p:nvPr/>
        </p:nvSpPr>
        <p:spPr>
          <a:xfrm>
            <a:off x="5336286" y="3659832"/>
            <a:ext cx="2754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38 </a:t>
            </a:r>
            <a:r>
              <a:rPr lang="en-US" sz="2400" dirty="0" err="1"/>
              <a:t>ESXi</a:t>
            </a:r>
            <a:r>
              <a:rPr lang="en-US" sz="2400" dirty="0"/>
              <a:t> Hosts overall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D7D87-8924-BD51-4727-E8CCE2217A51}"/>
              </a:ext>
            </a:extLst>
          </p:cNvPr>
          <p:cNvSpPr txBox="1"/>
          <p:nvPr/>
        </p:nvSpPr>
        <p:spPr>
          <a:xfrm>
            <a:off x="397562" y="1103498"/>
            <a:ext cx="7976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Right-sizing over the years at Minnesota State</a:t>
            </a:r>
          </a:p>
        </p:txBody>
      </p:sp>
      <p:pic>
        <p:nvPicPr>
          <p:cNvPr id="7" name="Picture 6" descr="A couple of men in suits&#10;&#10;AI-generated content may be incorrect.">
            <a:extLst>
              <a:ext uri="{FF2B5EF4-FFF2-40B4-BE49-F238E27FC236}">
                <a16:creationId xmlns:a16="http://schemas.microsoft.com/office/drawing/2014/main" id="{D8DFF850-C5DB-3F9B-0764-AA9A363F9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040" y="1181099"/>
            <a:ext cx="2673616" cy="4258808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45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A0DA5-CEAD-D4B4-C113-70B00B3A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C1C7-3305-08EC-CDA6-F8D8756F7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DBB42-26B5-02E6-8238-49A780BC5C18}"/>
              </a:ext>
            </a:extLst>
          </p:cNvPr>
          <p:cNvSpPr txBox="1"/>
          <p:nvPr/>
        </p:nvSpPr>
        <p:spPr>
          <a:xfrm>
            <a:off x="417382" y="1151453"/>
            <a:ext cx="113283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Entering your next contract agreement - tips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Consider right-sizing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 vendors – but THIS CPU is only a little more!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Make sure your first quote is post-right-sized!!!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My campus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something we have all been doing for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8" descr="A person holding a large jar of nutella&#10;&#10;AI-generated content may be incorrect.">
            <a:extLst>
              <a:ext uri="{FF2B5EF4-FFF2-40B4-BE49-F238E27FC236}">
                <a16:creationId xmlns:a16="http://schemas.microsoft.com/office/drawing/2014/main" id="{C7E6C9FD-B33A-CB33-1728-AC0F2FF8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583" y="1290600"/>
            <a:ext cx="3016389" cy="41170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35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D3BC4-EB12-063F-9255-FC86D290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FF18-56C7-CBD0-A1C5-0FAF88332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E8754-D222-71CB-96DE-E796568195A6}"/>
              </a:ext>
            </a:extLst>
          </p:cNvPr>
          <p:cNvSpPr txBox="1"/>
          <p:nvPr/>
        </p:nvSpPr>
        <p:spPr>
          <a:xfrm>
            <a:off x="417382" y="1094303"/>
            <a:ext cx="11328399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Entering your next contract agreement - tips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 evidence of hardship if that is the case</a:t>
            </a:r>
            <a:br>
              <a:rPr lang="en-US" sz="2400" dirty="0"/>
            </a:br>
            <a:r>
              <a:rPr lang="en-US" sz="2400" dirty="0"/>
              <a:t>Especially if it is in the news.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don’t need VCF, consider asking for a</a:t>
            </a:r>
            <a:br>
              <a:rPr lang="en-US" sz="2400" dirty="0"/>
            </a:br>
            <a:r>
              <a:rPr lang="en-US" sz="2400" dirty="0"/>
              <a:t>quote anyway – it might actually be cheaper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Play the “partnership card”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Broadcom has been known to reward those who view them as a strategic partner.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 the product and feature set well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close-up of a sign&#10;&#10;AI-generated content may be incorrect.">
            <a:extLst>
              <a:ext uri="{FF2B5EF4-FFF2-40B4-BE49-F238E27FC236}">
                <a16:creationId xmlns:a16="http://schemas.microsoft.com/office/drawing/2014/main" id="{088AED22-D41E-0961-43B2-186AE4AE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58" y="2275155"/>
            <a:ext cx="5106223" cy="1424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76CD5-B57D-68D6-1D68-87CAB247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558" y="1926475"/>
            <a:ext cx="5106223" cy="348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7825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40F43-C1C1-0683-3B1F-18B7BB7AC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8D0A-017E-EC00-CE97-2C30023857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2F9F7-2BEA-AFCA-0D47-DAA219638DE3}"/>
              </a:ext>
            </a:extLst>
          </p:cNvPr>
          <p:cNvSpPr txBox="1"/>
          <p:nvPr/>
        </p:nvSpPr>
        <p:spPr>
          <a:xfrm>
            <a:off x="406400" y="1280821"/>
            <a:ext cx="1132839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Where WE started at Minnesota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 the conversation early and stay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Seriously consider your attitude when you start negotiating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Should be a no-brainer that a civil conversation can only help the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Broadcom looks favorably upon those who participate in the </a:t>
            </a:r>
            <a:r>
              <a:rPr lang="en-US" sz="2400" dirty="0" err="1"/>
              <a:t>vCommunity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have presented at a VMUG let your team know!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Cool Animated Handshake Gifs Ideas">
            <a:extLst>
              <a:ext uri="{FF2B5EF4-FFF2-40B4-BE49-F238E27FC236}">
                <a16:creationId xmlns:a16="http://schemas.microsoft.com/office/drawing/2014/main" id="{5448B7AA-20FF-04CE-DA78-DB2C9464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61" y="1038610"/>
            <a:ext cx="3519773" cy="1981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540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0DB49-5C49-E085-73B0-92AACEFF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C27F-A34A-8D16-283A-45922CF927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53CD4-4E01-274A-43D9-E7E1E1B3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818" y="1505556"/>
            <a:ext cx="2514951" cy="3362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4CB0AB-ED80-F7B6-AF03-58EA6B1C1137}"/>
              </a:ext>
            </a:extLst>
          </p:cNvPr>
          <p:cNvSpPr txBox="1"/>
          <p:nvPr/>
        </p:nvSpPr>
        <p:spPr>
          <a:xfrm>
            <a:off x="406400" y="1156996"/>
            <a:ext cx="1132839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Do your homework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redditors are vendors trying to generate FUD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are actual customers not telling the whole 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negative stories are actually true but the fake ones</a:t>
            </a:r>
            <a:br>
              <a:rPr lang="en-US" sz="2400" dirty="0"/>
            </a:br>
            <a:r>
              <a:rPr lang="en-US" sz="2400" dirty="0"/>
              <a:t>are often easy to identify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Reddit is a “venting” platform not unlike much social</a:t>
            </a:r>
            <a:br>
              <a:rPr lang="en-US" sz="2400" dirty="0"/>
            </a:br>
            <a:r>
              <a:rPr lang="en-US" sz="2400" dirty="0"/>
              <a:t>media.  Customers won’t be as apt to post success stories but you can find some gems.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31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52AAC-5325-869D-1058-68CB0E6C5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0214-82DA-D35A-F61F-70EE29AFD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FAF3DB-AD7B-02EF-9256-58B308344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A koala bear in a tree&#10;&#10;AI-generated content may be incorrect.">
            <a:extLst>
              <a:ext uri="{FF2B5EF4-FFF2-40B4-BE49-F238E27FC236}">
                <a16:creationId xmlns:a16="http://schemas.microsoft.com/office/drawing/2014/main" id="{5B334395-9AE3-FFF4-3C97-65FA8ACE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99" y="1578543"/>
            <a:ext cx="6739673" cy="36600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B61F68-AB29-3E6D-A67F-79CA96E1A4BC}"/>
              </a:ext>
            </a:extLst>
          </p:cNvPr>
          <p:cNvSpPr txBox="1"/>
          <p:nvPr/>
        </p:nvSpPr>
        <p:spPr>
          <a:xfrm>
            <a:off x="275966" y="2073843"/>
            <a:ext cx="32127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Did someone</a:t>
            </a:r>
          </a:p>
          <a:p>
            <a:r>
              <a:rPr lang="en-US" sz="4400" dirty="0"/>
              <a:t>say Reddit?</a:t>
            </a:r>
          </a:p>
        </p:txBody>
      </p:sp>
    </p:spTree>
    <p:extLst>
      <p:ext uri="{BB962C8B-B14F-4D97-AF65-F5344CB8AC3E}">
        <p14:creationId xmlns:p14="http://schemas.microsoft.com/office/powerpoint/2010/main" val="1239639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4DFD8-295E-C28F-CDA5-0FD2A98A9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83B101-EF3B-0358-39BD-7164A263310C}"/>
              </a:ext>
            </a:extLst>
          </p:cNvPr>
          <p:cNvSpPr txBox="1"/>
          <p:nvPr/>
        </p:nvSpPr>
        <p:spPr>
          <a:xfrm>
            <a:off x="406400" y="1156996"/>
            <a:ext cx="1132839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Do your homework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Industry chaos is an opportunity for 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 with your account team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out what is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Speaking of Reddit – I found this tidbit there</a:t>
            </a:r>
            <a:br>
              <a:rPr lang="en-US" sz="2400" dirty="0"/>
            </a:br>
            <a:r>
              <a:rPr lang="en-US" sz="2400" dirty="0"/>
              <a:t>Ohio </a:t>
            </a:r>
            <a:r>
              <a:rPr lang="en-US" sz="2400" dirty="0" err="1"/>
              <a:t>OARnet</a:t>
            </a:r>
            <a:r>
              <a:rPr lang="en-US" sz="2400" dirty="0"/>
              <a:t> – (Some contracts are publicly available)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https://www.oar.net/content/product_details_and_pricing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180F1-AFB2-F8C0-0F25-6D3CD1D28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4" name="Picture 3" descr="Two birds with red nose and white fur on a branch&#10;&#10;AI-generated content may be incorrect.">
            <a:extLst>
              <a:ext uri="{FF2B5EF4-FFF2-40B4-BE49-F238E27FC236}">
                <a16:creationId xmlns:a16="http://schemas.microsoft.com/office/drawing/2014/main" id="{11C3187F-9BB4-479A-37D2-86C1FAF3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089410"/>
            <a:ext cx="4494645" cy="33709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106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D462-E67E-4184-E2DD-AC5BB9A27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E2E9-3031-D771-9821-90A3B67E6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383" y="656781"/>
            <a:ext cx="11611233" cy="742048"/>
          </a:xfrm>
        </p:spPr>
        <p:txBody>
          <a:bodyPr>
            <a:normAutofit fontScale="90000"/>
          </a:bodyPr>
          <a:lstStyle/>
          <a:p>
            <a:r>
              <a:rPr lang="en-US" dirty="0"/>
              <a:t>Tales from a Broadcom </a:t>
            </a:r>
            <a:br>
              <a:rPr lang="en-US" dirty="0"/>
            </a:br>
            <a:r>
              <a:rPr lang="en-US" dirty="0"/>
              <a:t>Customer in 2025</a:t>
            </a:r>
          </a:p>
        </p:txBody>
      </p:sp>
      <p:pic>
        <p:nvPicPr>
          <p:cNvPr id="8" name="Picture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8511908B-4E6F-B4D3-874C-6A6A0EFA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52406"/>
            <a:ext cx="5526422" cy="5500255"/>
          </a:xfrm>
          <a:prstGeom prst="rect">
            <a:avLst/>
          </a:prstGeom>
        </p:spPr>
      </p:pic>
      <p:pic>
        <p:nvPicPr>
          <p:cNvPr id="10" name="Picture 9" descr="A close up of a text&#10;&#10;AI-generated content may be incorrect.">
            <a:extLst>
              <a:ext uri="{FF2B5EF4-FFF2-40B4-BE49-F238E27FC236}">
                <a16:creationId xmlns:a16="http://schemas.microsoft.com/office/drawing/2014/main" id="{9142B53D-1E4C-FA9E-258F-80ECC2D9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1" y="3462089"/>
            <a:ext cx="5683303" cy="2108180"/>
          </a:xfrm>
          <a:prstGeom prst="rect">
            <a:avLst/>
          </a:prstGeom>
        </p:spPr>
      </p:pic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B7A81AE-DF8E-88CD-A28A-E54A92CA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646" y="1435648"/>
            <a:ext cx="2390224" cy="2390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31CDD3-3F91-DE51-C55B-33A1F99C6D1B}"/>
              </a:ext>
            </a:extLst>
          </p:cNvPr>
          <p:cNvSpPr txBox="1"/>
          <p:nvPr/>
        </p:nvSpPr>
        <p:spPr>
          <a:xfrm>
            <a:off x="99661" y="1358314"/>
            <a:ext cx="315067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Ohio Contract Details</a:t>
            </a:r>
          </a:p>
          <a:p>
            <a:endParaRPr lang="en-US" dirty="0"/>
          </a:p>
          <a:p>
            <a:r>
              <a:rPr lang="en-US" b="1" dirty="0"/>
              <a:t>Positives</a:t>
            </a:r>
            <a:r>
              <a:rPr lang="en-US" dirty="0"/>
              <a:t>: VCF at $115/core/yr</a:t>
            </a:r>
          </a:p>
          <a:p>
            <a:r>
              <a:rPr lang="en-US" dirty="0"/>
              <a:t> 33% of retail price</a:t>
            </a:r>
          </a:p>
          <a:p>
            <a:endParaRPr lang="en-US" dirty="0"/>
          </a:p>
          <a:p>
            <a:r>
              <a:rPr lang="en-US" b="1" dirty="0"/>
              <a:t>Negatives</a:t>
            </a:r>
            <a:r>
              <a:rPr lang="en-US" dirty="0"/>
              <a:t>: Standard, Enterprise</a:t>
            </a:r>
            <a:br>
              <a:rPr lang="en-US" dirty="0"/>
            </a:br>
            <a:r>
              <a:rPr lang="en-US" dirty="0"/>
              <a:t> plus and VVF not available</a:t>
            </a:r>
          </a:p>
        </p:txBody>
      </p:sp>
    </p:spTree>
    <p:extLst>
      <p:ext uri="{BB962C8B-B14F-4D97-AF65-F5344CB8AC3E}">
        <p14:creationId xmlns:p14="http://schemas.microsoft.com/office/powerpoint/2010/main" val="3346335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7B72F-D31E-FD6D-CAF0-D1752B7B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6780-D3CC-7674-B478-BD9F1A9AC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DD7EE-0341-E84B-97EF-25865D6F18AD}"/>
              </a:ext>
            </a:extLst>
          </p:cNvPr>
          <p:cNvSpPr txBox="1"/>
          <p:nvPr/>
        </p:nvSpPr>
        <p:spPr>
          <a:xfrm>
            <a:off x="711200" y="1282700"/>
            <a:ext cx="6501523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Current Products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Cloud Foundation (VCF)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Cloud Foundation - 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vSphere Foundation (VVF)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vSphere Enterprise Plus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vSphere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54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066B8-CDD8-BCF8-C4AF-A78FB800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B6F3-36A3-0A88-4A5A-97DACABFF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9CC20-644B-2AF7-35BC-1ED83463B0ED}"/>
              </a:ext>
            </a:extLst>
          </p:cNvPr>
          <p:cNvSpPr txBox="1"/>
          <p:nvPr/>
        </p:nvSpPr>
        <p:spPr>
          <a:xfrm>
            <a:off x="711200" y="1282700"/>
            <a:ext cx="921015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Current Products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Cloud Foundation (VCF)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Cloud Foundation - 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vSphere Foundation (VVF)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vSphere Enterprise Plus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VMware vSphere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VMware vSphere Foundation for VDI (VVF for VDI)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35DD0-B253-94CC-52A9-7D756B640DDA}"/>
              </a:ext>
            </a:extLst>
          </p:cNvPr>
          <p:cNvSpPr/>
          <p:nvPr/>
        </p:nvSpPr>
        <p:spPr>
          <a:xfrm>
            <a:off x="9675385" y="4389735"/>
            <a:ext cx="247394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cap="none" spc="0" dirty="0">
                <a:ln/>
                <a:solidFill>
                  <a:schemeClr val="accent4"/>
                </a:solidFill>
                <a:effectLst/>
              </a:rPr>
              <a:t>Attn Omnissa</a:t>
            </a:r>
          </a:p>
          <a:p>
            <a:pPr algn="ctr"/>
            <a:r>
              <a:rPr lang="en-US" sz="3200" b="1" dirty="0">
                <a:ln/>
                <a:solidFill>
                  <a:schemeClr val="accent4"/>
                </a:solidFill>
              </a:rPr>
              <a:t>Customers!</a:t>
            </a:r>
            <a:endParaRPr lang="en-US" sz="32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43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Belgian </a:t>
            </a:r>
            <a:r>
              <a:rPr lang="en-US" dirty="0" err="1"/>
              <a:t>UserCon</a:t>
            </a:r>
            <a:r>
              <a:rPr lang="en-US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43D04-40F3-23C4-354A-3F184F57D1C9}"/>
              </a:ext>
            </a:extLst>
          </p:cNvPr>
          <p:cNvSpPr txBox="1"/>
          <p:nvPr/>
        </p:nvSpPr>
        <p:spPr>
          <a:xfrm>
            <a:off x="0" y="5376734"/>
            <a:ext cx="113323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Matt Heldstab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Systems Engineer – Minnesota State Colleges and Universities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Tales from a Broadcom Customer in 2025</a:t>
            </a:r>
          </a:p>
          <a:p>
            <a:r>
              <a:rPr lang="en-US" sz="2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Architecture, Licensing Stories and Professional Development Planning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4FA97-5BB5-DCD5-30E1-29B464990DA5}"/>
              </a:ext>
            </a:extLst>
          </p:cNvPr>
          <p:cNvSpPr txBox="1"/>
          <p:nvPr/>
        </p:nvSpPr>
        <p:spPr>
          <a:xfrm>
            <a:off x="7356764" y="2589935"/>
            <a:ext cx="4468018" cy="46166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Link to Presentation on my GitHub</a:t>
            </a: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688721E-E312-410C-DE01-7F32A202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258" y="153462"/>
            <a:ext cx="2496604" cy="24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C151-7D5C-41B3-E5C9-D66808916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480E-0D49-950E-E68E-757D76D54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4BAA26AB-179C-706F-90B3-76F8A9D9D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40" y="1225340"/>
            <a:ext cx="8068483" cy="4548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18D7A-E806-AE9E-81A9-EE872C34E7AB}"/>
              </a:ext>
            </a:extLst>
          </p:cNvPr>
          <p:cNvSpPr txBox="1"/>
          <p:nvPr/>
        </p:nvSpPr>
        <p:spPr>
          <a:xfrm>
            <a:off x="4638234" y="1322733"/>
            <a:ext cx="697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Lam is a fantastic resource – www.williamlam.com</a:t>
            </a:r>
          </a:p>
        </p:txBody>
      </p:sp>
    </p:spTree>
    <p:extLst>
      <p:ext uri="{BB962C8B-B14F-4D97-AF65-F5344CB8AC3E}">
        <p14:creationId xmlns:p14="http://schemas.microsoft.com/office/powerpoint/2010/main" val="93846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0A690-E4C9-C22D-1890-07211EEA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638F-2222-D4D5-797C-BACB372DB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E1CD6-B663-021D-EF74-450871E1B15A}"/>
              </a:ext>
            </a:extLst>
          </p:cNvPr>
          <p:cNvSpPr txBox="1"/>
          <p:nvPr/>
        </p:nvSpPr>
        <p:spPr>
          <a:xfrm>
            <a:off x="895739" y="1011384"/>
            <a:ext cx="100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do I know how many cores I need to buy in my next agreement?</a:t>
            </a:r>
          </a:p>
        </p:txBody>
      </p:sp>
      <p:pic>
        <p:nvPicPr>
          <p:cNvPr id="4" name="Picture 3" descr="A screenshot of a computer script&#10;&#10;Description automatically generated">
            <a:extLst>
              <a:ext uri="{FF2B5EF4-FFF2-40B4-BE49-F238E27FC236}">
                <a16:creationId xmlns:a16="http://schemas.microsoft.com/office/drawing/2014/main" id="{B6256254-4262-53B4-56F8-BC65EFE04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37" y="1673279"/>
            <a:ext cx="4284811" cy="407808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A52538-C30B-D7B4-A049-8F99BD61C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9" y="2276663"/>
            <a:ext cx="7148348" cy="2628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D96AC5-04D9-29F4-E161-5B7B78C32738}"/>
              </a:ext>
            </a:extLst>
          </p:cNvPr>
          <p:cNvSpPr txBox="1"/>
          <p:nvPr/>
        </p:nvSpPr>
        <p:spPr>
          <a:xfrm>
            <a:off x="158022" y="1434665"/>
            <a:ext cx="11505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https://williamlam.com/2024/02/updated-inventory-calculator-scripts-for-counting-cores-tibs-for-vmware-cloud-foundation-vcf-and-vmware-vsphere-foundation-vvf.html</a:t>
            </a:r>
          </a:p>
        </p:txBody>
      </p:sp>
    </p:spTree>
    <p:extLst>
      <p:ext uri="{BB962C8B-B14F-4D97-AF65-F5344CB8AC3E}">
        <p14:creationId xmlns:p14="http://schemas.microsoft.com/office/powerpoint/2010/main" val="2969311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054F1-A44D-A3A0-A8C0-F2EDA36F6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109F-C613-0726-75F6-1B511A4AEF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395B35-71C4-9A13-7E39-43D0752145C4}"/>
              </a:ext>
            </a:extLst>
          </p:cNvPr>
          <p:cNvSpPr txBox="1">
            <a:spLocks/>
          </p:cNvSpPr>
          <p:nvPr/>
        </p:nvSpPr>
        <p:spPr>
          <a:xfrm>
            <a:off x="3970709" y="1038610"/>
            <a:ext cx="9484969" cy="7540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Level-set -- VMware Cloud Foundation – YOU GUYS KNOW THE STORY</a:t>
            </a:r>
          </a:p>
          <a:p>
            <a:endParaRPr lang="en-US" sz="1600"/>
          </a:p>
          <a:p>
            <a:pPr marL="285750" indent="-285750"/>
            <a:r>
              <a:rPr lang="en-US" sz="1600" u="sng"/>
              <a:t>VCF is a best-in class suite of products that comprise the Software-Defined Datacenter</a:t>
            </a:r>
          </a:p>
          <a:p>
            <a:pPr marL="285750" indent="-285750"/>
            <a:endParaRPr lang="en-US" sz="1600"/>
          </a:p>
          <a:p>
            <a:pPr marL="285750" indent="-285750"/>
            <a:r>
              <a:rPr lang="en-US" sz="1600"/>
              <a:t>VCF will absolutely transform your datacenter, especially if you need to</a:t>
            </a:r>
          </a:p>
          <a:p>
            <a:pPr marL="742950" lvl="1" indent="-285750"/>
            <a:r>
              <a:rPr lang="en-US" sz="1600"/>
              <a:t>Streamline the deployment of VMware products</a:t>
            </a:r>
          </a:p>
          <a:p>
            <a:pPr marL="742950" lvl="1" indent="-285750"/>
            <a:r>
              <a:rPr lang="en-US" sz="1600"/>
              <a:t>Eliminate configuration inconsistencies that come with manual deployments</a:t>
            </a:r>
          </a:p>
          <a:p>
            <a:pPr marL="742950" lvl="1" indent="-285750"/>
            <a:r>
              <a:rPr lang="en-US" sz="1600"/>
              <a:t>Standardize how infrastructure is deployed</a:t>
            </a:r>
          </a:p>
          <a:p>
            <a:pPr marL="742950" lvl="1" indent="-285750"/>
            <a:r>
              <a:rPr lang="en-US" sz="1600"/>
              <a:t>Bring cloud methods into your on-premises datacenter</a:t>
            </a:r>
          </a:p>
          <a:p>
            <a:pPr marL="742950" lvl="1" indent="-285750"/>
            <a:r>
              <a:rPr lang="en-US" sz="1600"/>
              <a:t>Integrate with other VMware Cloud products such as VMC on AWS, AVS, OCVS, GCVE</a:t>
            </a:r>
          </a:p>
          <a:p>
            <a:pPr marL="742950" lvl="1" indent="-285750"/>
            <a:endParaRPr lang="en-US" sz="1600"/>
          </a:p>
          <a:p>
            <a:pPr marL="285750" indent="-285750"/>
            <a:r>
              <a:rPr lang="en-US" sz="1600"/>
              <a:t>If your organization can afford VCF, you won’t be sorry.  Just understand that the technology</a:t>
            </a:r>
            <a:br>
              <a:rPr lang="en-US" sz="1600"/>
            </a:br>
            <a:r>
              <a:rPr lang="en-US" sz="1600"/>
              <a:t>is more expensive than other editions of vSphere.  </a:t>
            </a:r>
          </a:p>
          <a:p>
            <a:pPr marL="285750" indent="-285750"/>
            <a:r>
              <a:rPr lang="en-US" sz="1600"/>
              <a:t>This presentation will discuss what some of the differences are, and compare it to other</a:t>
            </a:r>
            <a:br>
              <a:rPr lang="en-US" sz="1600"/>
            </a:br>
            <a:r>
              <a:rPr lang="en-US" sz="1600"/>
              <a:t>products that are available.</a:t>
            </a:r>
          </a:p>
          <a:p>
            <a:pPr marL="742950" lvl="1" indent="-285750"/>
            <a:endParaRPr lang="en-US" sz="1600"/>
          </a:p>
          <a:p>
            <a:pPr marL="742950" lvl="1" indent="-285750"/>
            <a:endParaRPr lang="en-US" sz="1600"/>
          </a:p>
          <a:p>
            <a:endParaRPr lang="en-US" sz="1600"/>
          </a:p>
          <a:p>
            <a:pPr marL="285750" indent="-285750"/>
            <a:endParaRPr lang="en-US" sz="1600"/>
          </a:p>
          <a:p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3BEF55-4072-53DB-06B1-1B799A15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2693104"/>
            <a:ext cx="3648175" cy="18240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2478A3-6E8F-D04F-6175-1E955D8A7EE9}"/>
              </a:ext>
            </a:extLst>
          </p:cNvPr>
          <p:cNvSpPr/>
          <p:nvPr/>
        </p:nvSpPr>
        <p:spPr>
          <a:xfrm>
            <a:off x="74218" y="1769774"/>
            <a:ext cx="3899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VCF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say?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5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57A81-98DD-A65C-EBE3-C960922C9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5DCB-E896-36CE-B0FA-FFA7D6B7E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32812-25AD-6A88-7ADF-F0F98EF166BC}"/>
              </a:ext>
            </a:extLst>
          </p:cNvPr>
          <p:cNvSpPr txBox="1"/>
          <p:nvPr/>
        </p:nvSpPr>
        <p:spPr>
          <a:xfrm>
            <a:off x="305270" y="1282700"/>
            <a:ext cx="1087951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VMware Cloud Foundation (VCF)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Entitles you to the entire Software-Defined Datacenter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Included vSphere Enterprise Plus-level features plus vCenter Server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Entitles you to 1TiB/core RAW of VSAN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Only licensing level that provides NSX, entire Aria Suite (Ops, Logs, Auto, Network)</a:t>
            </a:r>
            <a:br>
              <a:rPr lang="en-US" sz="2400" dirty="0"/>
            </a:br>
            <a:r>
              <a:rPr lang="en-US" sz="2400" dirty="0" err="1"/>
              <a:t>vCloud</a:t>
            </a:r>
            <a:r>
              <a:rPr lang="en-US" sz="2400" dirty="0"/>
              <a:t> Director (available add-ons for Distributed FW, IDS/IPS)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Direct-to-Broadcom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Annual Billing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Free education / training in customer Broadcom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B474B-E890-95EA-87F7-17F7D1FC45F4}"/>
              </a:ext>
            </a:extLst>
          </p:cNvPr>
          <p:cNvSpPr txBox="1"/>
          <p:nvPr/>
        </p:nvSpPr>
        <p:spPr>
          <a:xfrm>
            <a:off x="10121900" y="299946"/>
            <a:ext cx="1939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Retail Price</a:t>
            </a:r>
          </a:p>
          <a:p>
            <a:r>
              <a:rPr lang="en-US" dirty="0"/>
              <a:t>$350/core/year</a:t>
            </a:r>
          </a:p>
          <a:p>
            <a:endParaRPr lang="en-US" dirty="0"/>
          </a:p>
          <a:p>
            <a:r>
              <a:rPr lang="en-US" dirty="0"/>
              <a:t>Minimum 16 cores</a:t>
            </a:r>
          </a:p>
          <a:p>
            <a:r>
              <a:rPr lang="en-US" dirty="0"/>
              <a:t>Per socket</a:t>
            </a:r>
          </a:p>
        </p:txBody>
      </p:sp>
    </p:spTree>
    <p:extLst>
      <p:ext uri="{BB962C8B-B14F-4D97-AF65-F5344CB8AC3E}">
        <p14:creationId xmlns:p14="http://schemas.microsoft.com/office/powerpoint/2010/main" val="53622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700F-F96A-DAA0-2416-5C0CD0974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EDD4-C2A7-F752-C288-406BAE885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2DD79-AE4D-706F-8341-47EF8CA7702D}"/>
              </a:ext>
            </a:extLst>
          </p:cNvPr>
          <p:cNvSpPr txBox="1"/>
          <p:nvPr/>
        </p:nvSpPr>
        <p:spPr>
          <a:xfrm>
            <a:off x="10121900" y="299946"/>
            <a:ext cx="1939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Retail Price</a:t>
            </a:r>
          </a:p>
          <a:p>
            <a:r>
              <a:rPr lang="en-US" dirty="0"/>
              <a:t>$350/core/year</a:t>
            </a:r>
          </a:p>
          <a:p>
            <a:endParaRPr lang="en-US" dirty="0"/>
          </a:p>
          <a:p>
            <a:r>
              <a:rPr lang="en-US" dirty="0"/>
              <a:t>Minimum 16 cores</a:t>
            </a:r>
          </a:p>
          <a:p>
            <a:r>
              <a:rPr lang="en-US" dirty="0"/>
              <a:t>Per socket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40E9A-CB07-FB76-4502-708C432C0D8E}"/>
              </a:ext>
            </a:extLst>
          </p:cNvPr>
          <p:cNvSpPr txBox="1"/>
          <p:nvPr/>
        </p:nvSpPr>
        <p:spPr>
          <a:xfrm>
            <a:off x="2475341" y="1037772"/>
            <a:ext cx="580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Measuring VSAN Entitlements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8C5C0-6D3F-F7E7-F2CA-86A0E14976CE}"/>
              </a:ext>
            </a:extLst>
          </p:cNvPr>
          <p:cNvSpPr txBox="1"/>
          <p:nvPr/>
        </p:nvSpPr>
        <p:spPr>
          <a:xfrm>
            <a:off x="98444" y="2138917"/>
            <a:ext cx="58448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Important stuff to know</a:t>
            </a:r>
          </a:p>
          <a:p>
            <a:endParaRPr lang="en-US" sz="2400" dirty="0"/>
          </a:p>
          <a:p>
            <a:r>
              <a:rPr lang="en-US" sz="2400" b="1" dirty="0"/>
              <a:t>TiB not TB – Tebibytes not Terabytes</a:t>
            </a:r>
          </a:p>
          <a:p>
            <a:endParaRPr lang="en-US" sz="2400" dirty="0"/>
          </a:p>
          <a:p>
            <a:r>
              <a:rPr lang="en-US" sz="2400" b="1" dirty="0"/>
              <a:t>RAW not Usable</a:t>
            </a:r>
          </a:p>
          <a:p>
            <a:endParaRPr lang="en-US" sz="2400" dirty="0"/>
          </a:p>
          <a:p>
            <a:r>
              <a:rPr lang="en-US" sz="2400" dirty="0"/>
              <a:t>1000 cores of VCF = 1099.51 TB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9BEE5E-FDE2-9E49-4F87-0A19A48DB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41" y="2829802"/>
            <a:ext cx="6306430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E7DC3-08E9-87DD-9064-84002A6D7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A4E-487B-FEE2-F0D6-A9A1D344F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44E42-D60F-7FED-80C3-2960CAA848BE}"/>
              </a:ext>
            </a:extLst>
          </p:cNvPr>
          <p:cNvSpPr txBox="1"/>
          <p:nvPr/>
        </p:nvSpPr>
        <p:spPr>
          <a:xfrm>
            <a:off x="305270" y="1244600"/>
            <a:ext cx="11174662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VMware vSphere Foundation (VVF)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Entitles you to 250GiB/core RAW of VSAN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Included: vSphere Enterprise Plus-level features, vCenter, Aria Ops Standard and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Included: NSX, Aria Auto, Ops Enterprise,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Third-Party Support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3 year deal, paid up-front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Education not included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Pricing is minimally negotiable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AE7BA-3ED7-B1DE-C7E8-97BF166F00F8}"/>
              </a:ext>
            </a:extLst>
          </p:cNvPr>
          <p:cNvSpPr txBox="1"/>
          <p:nvPr/>
        </p:nvSpPr>
        <p:spPr>
          <a:xfrm>
            <a:off x="10121900" y="299946"/>
            <a:ext cx="20610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Retail Price</a:t>
            </a:r>
          </a:p>
          <a:p>
            <a:r>
              <a:rPr lang="en-US" dirty="0"/>
              <a:t>$190/core/year (1y)</a:t>
            </a:r>
          </a:p>
          <a:p>
            <a:r>
              <a:rPr lang="en-US" dirty="0"/>
              <a:t>$150/core/year (3y)</a:t>
            </a:r>
          </a:p>
          <a:p>
            <a:endParaRPr lang="en-US" dirty="0"/>
          </a:p>
          <a:p>
            <a:r>
              <a:rPr lang="en-US" dirty="0"/>
              <a:t>Minimum 16 cores</a:t>
            </a:r>
          </a:p>
          <a:p>
            <a:r>
              <a:rPr lang="en-US" dirty="0"/>
              <a:t>Per socket</a:t>
            </a:r>
          </a:p>
        </p:txBody>
      </p:sp>
    </p:spTree>
    <p:extLst>
      <p:ext uri="{BB962C8B-B14F-4D97-AF65-F5344CB8AC3E}">
        <p14:creationId xmlns:p14="http://schemas.microsoft.com/office/powerpoint/2010/main" val="2330036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97AAB-1AEE-F38A-EF05-328005B95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3EC5-76FD-9E3C-E6F2-5CB1328CF6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66E7BD-6972-3B39-22A6-C202E5A74B49}"/>
              </a:ext>
            </a:extLst>
          </p:cNvPr>
          <p:cNvSpPr txBox="1"/>
          <p:nvPr/>
        </p:nvSpPr>
        <p:spPr>
          <a:xfrm>
            <a:off x="10121900" y="299946"/>
            <a:ext cx="20610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Retail Price</a:t>
            </a:r>
          </a:p>
          <a:p>
            <a:r>
              <a:rPr lang="en-US" dirty="0"/>
              <a:t>$190/core/year (1y)</a:t>
            </a:r>
          </a:p>
          <a:p>
            <a:r>
              <a:rPr lang="en-US" dirty="0"/>
              <a:t>$150/core/year (3y)</a:t>
            </a:r>
          </a:p>
          <a:p>
            <a:endParaRPr lang="en-US" dirty="0"/>
          </a:p>
          <a:p>
            <a:r>
              <a:rPr lang="en-US" dirty="0"/>
              <a:t>Minimum 16 cores</a:t>
            </a:r>
          </a:p>
          <a:p>
            <a:r>
              <a:rPr lang="en-US" dirty="0"/>
              <a:t>Per socket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D6EAC-2FF2-7822-62BB-E9FE4253828B}"/>
              </a:ext>
            </a:extLst>
          </p:cNvPr>
          <p:cNvSpPr txBox="1"/>
          <p:nvPr/>
        </p:nvSpPr>
        <p:spPr>
          <a:xfrm>
            <a:off x="2475341" y="1037772"/>
            <a:ext cx="580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Measuring VSAN Entitlements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4A6B9-451A-6A2D-820A-9B0AA5F8B6AD}"/>
              </a:ext>
            </a:extLst>
          </p:cNvPr>
          <p:cNvSpPr txBox="1"/>
          <p:nvPr/>
        </p:nvSpPr>
        <p:spPr>
          <a:xfrm>
            <a:off x="98444" y="2138917"/>
            <a:ext cx="584967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Important stuff to know</a:t>
            </a:r>
          </a:p>
          <a:p>
            <a:endParaRPr lang="en-US" sz="2400" dirty="0"/>
          </a:p>
          <a:p>
            <a:r>
              <a:rPr lang="en-US" sz="2400" b="1" dirty="0"/>
              <a:t>GiB not GB – Gibibytes not Gigabytes</a:t>
            </a:r>
          </a:p>
          <a:p>
            <a:endParaRPr lang="en-US" sz="2400" dirty="0"/>
          </a:p>
          <a:p>
            <a:r>
              <a:rPr lang="en-US" sz="2400" b="1" dirty="0"/>
              <a:t>RAW not Usable</a:t>
            </a:r>
          </a:p>
          <a:p>
            <a:endParaRPr lang="en-US" sz="2400" dirty="0"/>
          </a:p>
          <a:p>
            <a:r>
              <a:rPr lang="en-US" sz="2400" dirty="0"/>
              <a:t>1000 cores of VVF = 268.435 TB</a:t>
            </a:r>
          </a:p>
          <a:p>
            <a:endParaRPr lang="en-US" sz="2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597B4A-0D6F-13BA-4225-6D7E3154A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08" y="2873770"/>
            <a:ext cx="6315956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3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1B51-8215-A2A0-ACBC-3B2D6A9A1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082C-10A3-38C6-727E-4B96B2431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D0FA31-415D-4B8A-EED0-6D340867C134}"/>
              </a:ext>
            </a:extLst>
          </p:cNvPr>
          <p:cNvSpPr txBox="1"/>
          <p:nvPr/>
        </p:nvSpPr>
        <p:spPr>
          <a:xfrm>
            <a:off x="305270" y="1244600"/>
            <a:ext cx="1029275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VMware vSphere Enterprise Plus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Included: vSphere Enterprise Plus-level features plus vCenter Server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Included: VSAN, NSX, Aria Suite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Third-Party Support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Three year plan is paid up-front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Education not included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Pricing is non-negotiable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BED7B-361E-6761-B508-E09F43CE5BC3}"/>
              </a:ext>
            </a:extLst>
          </p:cNvPr>
          <p:cNvSpPr txBox="1"/>
          <p:nvPr/>
        </p:nvSpPr>
        <p:spPr>
          <a:xfrm>
            <a:off x="10023928" y="264442"/>
            <a:ext cx="20610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Retail Price</a:t>
            </a:r>
          </a:p>
          <a:p>
            <a:r>
              <a:rPr lang="en-US" dirty="0"/>
              <a:t>$150/core/year (1y)</a:t>
            </a:r>
          </a:p>
          <a:p>
            <a:r>
              <a:rPr lang="en-US" dirty="0"/>
              <a:t>$120/core/year (3y)</a:t>
            </a:r>
          </a:p>
          <a:p>
            <a:endParaRPr lang="en-US" dirty="0"/>
          </a:p>
          <a:p>
            <a:r>
              <a:rPr lang="en-US" dirty="0"/>
              <a:t>Minimum 16 cores</a:t>
            </a:r>
          </a:p>
          <a:p>
            <a:r>
              <a:rPr lang="en-US" dirty="0"/>
              <a:t>Per socket</a:t>
            </a:r>
          </a:p>
        </p:txBody>
      </p:sp>
    </p:spTree>
    <p:extLst>
      <p:ext uri="{BB962C8B-B14F-4D97-AF65-F5344CB8AC3E}">
        <p14:creationId xmlns:p14="http://schemas.microsoft.com/office/powerpoint/2010/main" val="2030201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3BAF9-9160-8FFB-4928-33350D66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C494-D826-F3BF-D093-EB5DC8A1B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E4319-2728-BA3F-B771-40AF7007E0D5}"/>
              </a:ext>
            </a:extLst>
          </p:cNvPr>
          <p:cNvSpPr txBox="1"/>
          <p:nvPr/>
        </p:nvSpPr>
        <p:spPr>
          <a:xfrm>
            <a:off x="305270" y="1244600"/>
            <a:ext cx="1212716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VMware vSphere Standard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Included: vSphere Standard features plus vCenter Server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Included: VSAN, NSX, Aria Suite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Features Included: vSphere HA, </a:t>
            </a:r>
            <a:r>
              <a:rPr lang="en-US" sz="2400" dirty="0" err="1"/>
              <a:t>VMotion</a:t>
            </a:r>
            <a:r>
              <a:rPr lang="en-US" sz="2400" dirty="0"/>
              <a:t> (incl Storage), FT, VVOLs, TPM, EVC, Replication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Features Not Included: DRS, Distributed Switches, VM Encryption, Storage DRS, Host Profiles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Third-Party Support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Multi-year plan is paid up-front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Education not included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Pricing is non-negotiable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EA753-780F-48E5-9DB0-2A3DAA71F41F}"/>
              </a:ext>
            </a:extLst>
          </p:cNvPr>
          <p:cNvSpPr txBox="1"/>
          <p:nvPr/>
        </p:nvSpPr>
        <p:spPr>
          <a:xfrm>
            <a:off x="10121900" y="299946"/>
            <a:ext cx="1939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Retail Price</a:t>
            </a:r>
          </a:p>
          <a:p>
            <a:r>
              <a:rPr lang="en-US" dirty="0"/>
              <a:t>$50/core/year</a:t>
            </a:r>
          </a:p>
          <a:p>
            <a:endParaRPr lang="en-US" dirty="0"/>
          </a:p>
          <a:p>
            <a:r>
              <a:rPr lang="en-US" dirty="0"/>
              <a:t>Minimum 16 cores</a:t>
            </a:r>
          </a:p>
          <a:p>
            <a:r>
              <a:rPr lang="en-US" dirty="0"/>
              <a:t>Per socket</a:t>
            </a:r>
          </a:p>
        </p:txBody>
      </p:sp>
    </p:spTree>
    <p:extLst>
      <p:ext uri="{BB962C8B-B14F-4D97-AF65-F5344CB8AC3E}">
        <p14:creationId xmlns:p14="http://schemas.microsoft.com/office/powerpoint/2010/main" val="931300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E6FA-9EAF-4569-3298-2DF7F351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7C36-1C9E-D464-5977-F612423FE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78C9E-E92D-864A-D991-28659A94B045}"/>
              </a:ext>
            </a:extLst>
          </p:cNvPr>
          <p:cNvSpPr txBox="1"/>
          <p:nvPr/>
        </p:nvSpPr>
        <p:spPr>
          <a:xfrm>
            <a:off x="305270" y="1244600"/>
            <a:ext cx="1216660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VMware vSphere Foundation (VVF for VDI)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Included with Omnissa Horizon License Agreement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Entitles you to 100GiB/core RAW of VSAN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Included: vSphere Enterprise Plus-level features, vCenter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Included: NSX, Aria Suite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Only valid for Omnissa Horizon Customers (formerly VMware EUC Division)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Licenses will be in your Broadcom portal (vSphere and vCenter)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232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5923D-ECE3-91C7-15A6-0514DD5E01E1}"/>
              </a:ext>
            </a:extLst>
          </p:cNvPr>
          <p:cNvSpPr txBox="1"/>
          <p:nvPr/>
        </p:nvSpPr>
        <p:spPr>
          <a:xfrm>
            <a:off x="275966" y="1779055"/>
            <a:ext cx="11807528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Connect!</a:t>
            </a:r>
          </a:p>
          <a:p>
            <a:endParaRPr lang="en-US" sz="3200" dirty="0"/>
          </a:p>
          <a:p>
            <a:r>
              <a:rPr lang="en-US" sz="4000" dirty="0"/>
              <a:t>Matt Heldstab</a:t>
            </a:r>
          </a:p>
          <a:p>
            <a:r>
              <a:rPr lang="en-US" sz="3200" dirty="0"/>
              <a:t>Current VMUG Vice President, Minneapolis VMUG Leader</a:t>
            </a:r>
          </a:p>
          <a:p>
            <a:r>
              <a:rPr lang="en-US" sz="3200" dirty="0"/>
              <a:t>Systems Engineer – Minnesota State Colleges and Universities</a:t>
            </a:r>
          </a:p>
          <a:p>
            <a:r>
              <a:rPr lang="en-US" sz="3200" dirty="0"/>
              <a:t>Contact:  </a:t>
            </a:r>
            <a:r>
              <a:rPr lang="en-US" sz="3200" dirty="0">
                <a:hlinkClick r:id="rId2"/>
              </a:rPr>
              <a:t>matt@tcwd.net</a:t>
            </a:r>
            <a:r>
              <a:rPr lang="en-US" sz="3200" dirty="0"/>
              <a:t> -- @mattheldstab on </a:t>
            </a:r>
            <a:r>
              <a:rPr lang="en-US" sz="3200" dirty="0" err="1"/>
              <a:t>TwiX</a:t>
            </a:r>
            <a:endParaRPr lang="en-US" sz="3200" dirty="0"/>
          </a:p>
          <a:p>
            <a:r>
              <a:rPr lang="en-US" sz="3200" dirty="0"/>
              <a:t>	LinkedIn: </a:t>
            </a:r>
            <a:r>
              <a:rPr lang="en-US" sz="3200" dirty="0">
                <a:hlinkClick r:id="rId3"/>
              </a:rPr>
              <a:t>https://www.linkedin.com/in/matt-heldstab-27387a6/</a:t>
            </a:r>
            <a:endParaRPr lang="en-US" sz="3200" dirty="0"/>
          </a:p>
          <a:p>
            <a:r>
              <a:rPr lang="en-US" sz="3200" dirty="0"/>
              <a:t>                              BlueSky: @vmatt.net          Blog: </a:t>
            </a:r>
            <a:r>
              <a:rPr lang="en-US" sz="3200" dirty="0">
                <a:hlinkClick r:id="rId4"/>
              </a:rPr>
              <a:t>www.vmatt.net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6" name="Picture 5" descr="A person in a suit&#10;&#10;AI-generated content may be incorrect.">
            <a:extLst>
              <a:ext uri="{FF2B5EF4-FFF2-40B4-BE49-F238E27FC236}">
                <a16:creationId xmlns:a16="http://schemas.microsoft.com/office/drawing/2014/main" id="{ED275580-5684-FE33-658B-A00C2669C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016" y="239232"/>
            <a:ext cx="1964018" cy="1759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5DB812D7-C167-9662-8B1E-AB6D80C50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614" y="1167521"/>
            <a:ext cx="2276357" cy="226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50CD8-D070-AE71-2942-263C12B70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72B6C-4724-3C58-3E76-7071FBDBF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55D76-F2B0-1759-2043-B044690EB0EA}"/>
              </a:ext>
            </a:extLst>
          </p:cNvPr>
          <p:cNvSpPr txBox="1"/>
          <p:nvPr/>
        </p:nvSpPr>
        <p:spPr>
          <a:xfrm>
            <a:off x="305270" y="1282700"/>
            <a:ext cx="1087951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VMware Cloud Foundation Edge (VCF Edge)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Entitles you to the entire Software-Defined Datacenter in Edge locations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Included vSphere Enterprise Plus-level features plus vCenter Server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Entitles you to 1TiB/core RAW of VSAN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Only licensing level that provides NSX, entire Aria Suite (Ops, Logs, Auto, Network)</a:t>
            </a:r>
            <a:br>
              <a:rPr lang="en-US" sz="2400" dirty="0"/>
            </a:br>
            <a:r>
              <a:rPr lang="en-US" sz="2400" dirty="0" err="1"/>
              <a:t>vCloud</a:t>
            </a:r>
            <a:r>
              <a:rPr lang="en-US" sz="2400" dirty="0"/>
              <a:t> Director (available add-ons for Distributed FW, IDS/IPS)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Direct-to-Broadcom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Annual Billing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Free education / training in customer Broadcom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2CF14-BDDC-C038-C904-81227418F47D}"/>
              </a:ext>
            </a:extLst>
          </p:cNvPr>
          <p:cNvSpPr txBox="1"/>
          <p:nvPr/>
        </p:nvSpPr>
        <p:spPr>
          <a:xfrm>
            <a:off x="10121900" y="299946"/>
            <a:ext cx="18982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Retail Price</a:t>
            </a:r>
          </a:p>
          <a:p>
            <a:r>
              <a:rPr lang="en-US" dirty="0"/>
              <a:t>$225/core/year</a:t>
            </a:r>
          </a:p>
          <a:p>
            <a:endParaRPr lang="en-US" dirty="0"/>
          </a:p>
          <a:p>
            <a:r>
              <a:rPr lang="en-US" dirty="0"/>
              <a:t>Minimum 8 cores</a:t>
            </a:r>
          </a:p>
          <a:p>
            <a:r>
              <a:rPr lang="en-US" dirty="0"/>
              <a:t>Per socket</a:t>
            </a:r>
          </a:p>
          <a:p>
            <a:endParaRPr lang="en-US" dirty="0"/>
          </a:p>
          <a:p>
            <a:r>
              <a:rPr lang="en-US" dirty="0"/>
              <a:t>Minimum number</a:t>
            </a:r>
          </a:p>
          <a:p>
            <a:r>
              <a:rPr lang="en-US" dirty="0"/>
              <a:t>of sites to qualify</a:t>
            </a:r>
          </a:p>
        </p:txBody>
      </p:sp>
    </p:spTree>
    <p:extLst>
      <p:ext uri="{BB962C8B-B14F-4D97-AF65-F5344CB8AC3E}">
        <p14:creationId xmlns:p14="http://schemas.microsoft.com/office/powerpoint/2010/main" val="1287996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9BCCA-FB66-9903-ED0C-579657D35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0053-752B-8774-03DF-16AD142E7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1AE44-FFE7-FDB3-1A5D-2BA9C1FD900E}"/>
              </a:ext>
            </a:extLst>
          </p:cNvPr>
          <p:cNvSpPr txBox="1"/>
          <p:nvPr/>
        </p:nvSpPr>
        <p:spPr>
          <a:xfrm>
            <a:off x="1004244" y="1124335"/>
            <a:ext cx="103495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I purchase VCF, do I need to run the entire Software-Defined Datacenter?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52832-5AD5-BCDC-A506-103B81D03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44" y="1742558"/>
            <a:ext cx="9324586" cy="35741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53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6473C-9FDF-785B-F6CF-C5AE946B8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D2D-631F-9DE2-C6C1-8B2FA41B0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6B056-6F17-A4DD-B9A7-8CC7CDB7FBB3}"/>
              </a:ext>
            </a:extLst>
          </p:cNvPr>
          <p:cNvSpPr txBox="1"/>
          <p:nvPr/>
        </p:nvSpPr>
        <p:spPr>
          <a:xfrm>
            <a:off x="305270" y="1282700"/>
            <a:ext cx="11071557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What’s no longer available?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vSphere Essentials Plus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vSphere ROBO (all editions)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vRealize</a:t>
            </a:r>
            <a:r>
              <a:rPr lang="en-US" sz="2400" dirty="0"/>
              <a:t> ROBO (all editions)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VSAN ROBO (all editions)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vSphere for Desktop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Omnissa Customers use VVF for VDI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Citrix Customers may purchase other levels (VCF, VVF, Enterprise Plus, Standard)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Enterprise License Agreement “Stated Out Years”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0171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0CB7-CB05-8A1D-880C-EBF07DB8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943-C16B-FEB3-7CF2-6C78C412F2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8BBEC-625C-B895-897F-EE1645F962C6}"/>
              </a:ext>
            </a:extLst>
          </p:cNvPr>
          <p:cNvSpPr txBox="1"/>
          <p:nvPr/>
        </p:nvSpPr>
        <p:spPr>
          <a:xfrm>
            <a:off x="339049" y="1325368"/>
            <a:ext cx="9638151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Our products in our last perpetual agreement</a:t>
            </a:r>
          </a:p>
          <a:p>
            <a:endParaRPr lang="en-US" dirty="0"/>
          </a:p>
          <a:p>
            <a:r>
              <a:rPr lang="en-US" sz="2400" b="1" dirty="0"/>
              <a:t>Perpetual Products</a:t>
            </a:r>
          </a:p>
          <a:p>
            <a:r>
              <a:rPr lang="en-US" sz="2400" dirty="0"/>
              <a:t>vSphere Enterprise Plus</a:t>
            </a:r>
          </a:p>
          <a:p>
            <a:r>
              <a:rPr lang="en-US" sz="2400" dirty="0"/>
              <a:t>vCenter Server</a:t>
            </a:r>
          </a:p>
          <a:p>
            <a:r>
              <a:rPr lang="en-US" sz="2400" dirty="0"/>
              <a:t>Aria Operations Suite Standard</a:t>
            </a:r>
          </a:p>
          <a:p>
            <a:r>
              <a:rPr lang="en-US" sz="2400" dirty="0"/>
              <a:t>VMware NSX Enterprise Plus</a:t>
            </a:r>
          </a:p>
          <a:p>
            <a:r>
              <a:rPr lang="en-US" sz="2400" dirty="0"/>
              <a:t>VMware vSphere for Desktop</a:t>
            </a:r>
          </a:p>
          <a:p>
            <a:r>
              <a:rPr lang="en-US" sz="2400" dirty="0"/>
              <a:t>vSphere ROBO Standard (per VM)</a:t>
            </a:r>
          </a:p>
          <a:p>
            <a:endParaRPr lang="en-US" sz="2400" dirty="0"/>
          </a:p>
          <a:p>
            <a:r>
              <a:rPr lang="en-US" sz="2400" dirty="0"/>
              <a:t>~1000 cores (not including VDI)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88E0D-1DA4-3E10-C92C-63AA1C9274A5}"/>
              </a:ext>
            </a:extLst>
          </p:cNvPr>
          <p:cNvSpPr txBox="1"/>
          <p:nvPr/>
        </p:nvSpPr>
        <p:spPr>
          <a:xfrm>
            <a:off x="5239820" y="2212476"/>
            <a:ext cx="62775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Replacement Products</a:t>
            </a:r>
          </a:p>
          <a:p>
            <a:r>
              <a:rPr lang="en-US" sz="2400" dirty="0"/>
              <a:t>VCF, VVF</a:t>
            </a:r>
          </a:p>
          <a:p>
            <a:r>
              <a:rPr lang="en-US" sz="2400" dirty="0"/>
              <a:t>VCF, VVF</a:t>
            </a:r>
          </a:p>
          <a:p>
            <a:r>
              <a:rPr lang="en-US" sz="2400" dirty="0"/>
              <a:t>VCF, VVF</a:t>
            </a:r>
          </a:p>
          <a:p>
            <a:r>
              <a:rPr lang="en-US" sz="2400" dirty="0"/>
              <a:t>VCF (would lose NSX if we downgraded to VVF)</a:t>
            </a:r>
          </a:p>
          <a:p>
            <a:r>
              <a:rPr lang="en-US" sz="2400" dirty="0"/>
              <a:t>VVF for VDI (from Omnissa)</a:t>
            </a:r>
          </a:p>
          <a:p>
            <a:r>
              <a:rPr lang="en-US" sz="2400" dirty="0"/>
              <a:t>vSphere Standard (per core)</a:t>
            </a:r>
            <a:br>
              <a:rPr lang="en-US" sz="2400" dirty="0"/>
            </a:br>
            <a:r>
              <a:rPr lang="en-US" sz="2400" dirty="0"/>
              <a:t>or VCF Edge (per core)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997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E293E-8A28-89E1-6203-7E6E2C2A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A132-982C-8570-CCC1-87B152561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40F6A2-7C56-FA89-B0BD-344A9BA3A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692892"/>
              </p:ext>
            </p:extLst>
          </p:nvPr>
        </p:nvGraphicFramePr>
        <p:xfrm>
          <a:off x="976046" y="1059158"/>
          <a:ext cx="9688528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186">
                  <a:extLst>
                    <a:ext uri="{9D8B030D-6E8A-4147-A177-3AD203B41FA5}">
                      <a16:colId xmlns:a16="http://schemas.microsoft.com/office/drawing/2014/main" val="3231136485"/>
                    </a:ext>
                  </a:extLst>
                </a:gridCol>
                <a:gridCol w="2851078">
                  <a:extLst>
                    <a:ext uri="{9D8B030D-6E8A-4147-A177-3AD203B41FA5}">
                      <a16:colId xmlns:a16="http://schemas.microsoft.com/office/drawing/2014/main" val="3209404314"/>
                    </a:ext>
                  </a:extLst>
                </a:gridCol>
                <a:gridCol w="1211066">
                  <a:extLst>
                    <a:ext uri="{9D8B030D-6E8A-4147-A177-3AD203B41FA5}">
                      <a16:colId xmlns:a16="http://schemas.microsoft.com/office/drawing/2014/main" val="1571940617"/>
                    </a:ext>
                  </a:extLst>
                </a:gridCol>
                <a:gridCol w="1383160">
                  <a:extLst>
                    <a:ext uri="{9D8B030D-6E8A-4147-A177-3AD203B41FA5}">
                      <a16:colId xmlns:a16="http://schemas.microsoft.com/office/drawing/2014/main" val="2110664127"/>
                    </a:ext>
                  </a:extLst>
                </a:gridCol>
                <a:gridCol w="2250038">
                  <a:extLst>
                    <a:ext uri="{9D8B030D-6E8A-4147-A177-3AD203B41FA5}">
                      <a16:colId xmlns:a16="http://schemas.microsoft.com/office/drawing/2014/main" val="400482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Contract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 since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 vs Inflation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over Year 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8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 Year 1 (Added VROPS)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87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 Year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63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 Year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3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 Stated Out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26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 the shelf / Shrink Infra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23242"/>
                  </a:ext>
                </a:extLst>
              </a:tr>
              <a:tr h="342287">
                <a:tc>
                  <a:txBody>
                    <a:bodyPr/>
                    <a:lstStyle/>
                    <a:p>
                      <a:r>
                        <a:rPr lang="en-US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 year 1 (Added </a:t>
                      </a:r>
                      <a:r>
                        <a:rPr lang="en-US" dirty="0" err="1"/>
                        <a:t>NSX+Hor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24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 year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90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 year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357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 year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-14.80%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67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2025-2030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-31.04%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-16.63%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958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109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E5592-D54F-FA71-C8BE-887AC0B2A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B9A6-1535-704E-0605-3EF6EDFE6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E712B-1833-1F59-8A28-EEAE2E3637AF}"/>
              </a:ext>
            </a:extLst>
          </p:cNvPr>
          <p:cNvSpPr txBox="1"/>
          <p:nvPr/>
        </p:nvSpPr>
        <p:spPr>
          <a:xfrm>
            <a:off x="406400" y="1156996"/>
            <a:ext cx="1132839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Finding the good in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Increased our Aria Operations to Enterprise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Now entitled to Aria for Logs, Automation, Network, VSAN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longer need to purchase VMware Workstation or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longer required to sit a class to get certified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VMware Education is now included for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8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AE7C7-72A4-A1B7-A517-C2D47E0B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CE37-E74D-3D31-BF9A-E4517AFE8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9E0259-12D9-B7E8-708A-6C6B74B8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86" y="1038610"/>
            <a:ext cx="7961101" cy="4771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DAC84852-9A08-81AA-473C-35440EE0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98" y="2865335"/>
            <a:ext cx="2400401" cy="2416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4FB69-F133-6D8C-3497-D9C3AFCA4592}"/>
              </a:ext>
            </a:extLst>
          </p:cNvPr>
          <p:cNvSpPr txBox="1"/>
          <p:nvPr/>
        </p:nvSpPr>
        <p:spPr>
          <a:xfrm>
            <a:off x="-33556" y="1930400"/>
            <a:ext cx="3383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Help in getting access</a:t>
            </a:r>
          </a:p>
          <a:p>
            <a:pPr algn="ctr"/>
            <a:r>
              <a:rPr lang="en-US" sz="2400" dirty="0"/>
              <a:t>To the Broadcom </a:t>
            </a:r>
            <a:r>
              <a:rPr lang="en-US" sz="2400" dirty="0" err="1"/>
              <a:t>eLibrary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6330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409D3-D85A-614E-43CF-C1522F0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E58C-55F0-B5E5-AA20-95BABA40E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DC88F0-2F8C-48FE-E9BE-86243DCF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944761"/>
            <a:ext cx="10715625" cy="45175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91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85552-4E90-F43D-CE40-36FD7CAF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61E9-88D4-F4DA-C7E0-FCB46B976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1C685D-88BD-8577-7CB0-E38F01E0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80" y="1038610"/>
            <a:ext cx="7833359" cy="4579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3091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6394B-5FA0-09E4-027A-135A45A7F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7264-D84B-6D84-A065-4FC96DC3B2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D8E468-FEC1-E8C9-6043-478949E6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335" y="1178167"/>
            <a:ext cx="8193789" cy="4501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107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D4A56-D5A8-B50B-43D2-C10DFC7A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28C2-039C-C3C9-3B5D-83FC26F9A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BBE11-A381-4B39-2033-50D5302F8F61}"/>
              </a:ext>
            </a:extLst>
          </p:cNvPr>
          <p:cNvSpPr txBox="1"/>
          <p:nvPr/>
        </p:nvSpPr>
        <p:spPr>
          <a:xfrm>
            <a:off x="406400" y="1156996"/>
            <a:ext cx="1132839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Level-Set</a:t>
            </a:r>
          </a:p>
          <a:p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 permitting, I would like this to be interactive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am not a Broadcom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presentation has not been vetted or approved by VMUG, Broadcom, or Omnissa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Examples in this presentation are real-world examples and might not be what you experience.  As they say, your mileage may vary.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cat&#10;&#10;AI-generated content may be incorrect.">
            <a:extLst>
              <a:ext uri="{FF2B5EF4-FFF2-40B4-BE49-F238E27FC236}">
                <a16:creationId xmlns:a16="http://schemas.microsoft.com/office/drawing/2014/main" id="{F9F89D88-E80D-DA2B-499B-B8CB2F68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36" y="1309292"/>
            <a:ext cx="4008056" cy="2279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175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BB707-9E08-99A3-B8A1-2E23D2686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9FC3-5974-9E1C-0F83-79CF4C171C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08A257-2907-B9C2-77E8-04C05BDC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179708"/>
            <a:ext cx="7651726" cy="449858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95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F332E-D12E-EF42-31EF-BB8BB29D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84E2-BF81-7D96-B0EF-F4D38669D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68C55C-FE42-8895-5C18-40EC8E7D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89" y="1038610"/>
            <a:ext cx="7403461" cy="46655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052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CEA8-5367-9FC2-F368-162F84032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587D-E263-1AD5-BED5-3BAE681026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30095-CCEB-145E-EEF4-9B2EDEF3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" y="1138237"/>
            <a:ext cx="2695504" cy="408400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71DA9D-473E-4E65-182F-3AB62217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627" y="972978"/>
            <a:ext cx="3293573" cy="4269582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F20323D-9C5D-C1B4-06E8-CBA54069D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82" y="945355"/>
            <a:ext cx="2968758" cy="442436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B6B6F3-BE32-8013-B9F9-24DE359CC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439" y="2039447"/>
            <a:ext cx="2928759" cy="2842787"/>
          </a:xfrm>
          <a:prstGeom prst="rect">
            <a:avLst/>
          </a:prstGeom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7F49527-FE14-4256-4427-3B1695024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439" y="963190"/>
            <a:ext cx="2957595" cy="11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40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B49B-10FD-57D9-BFC9-C3BE603F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B78B-8301-A85D-4194-E5335F8D1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72E35F-D35C-1BB3-9C3A-9168BC4C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8" y="933450"/>
            <a:ext cx="3954769" cy="448627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C59413-E135-E62F-9D3D-6721C13D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77" y="1038610"/>
            <a:ext cx="2893600" cy="4486275"/>
          </a:xfrm>
          <a:prstGeom prst="rect">
            <a:avLst/>
          </a:prstGeom>
        </p:spPr>
      </p:pic>
      <p:pic>
        <p:nvPicPr>
          <p:cNvPr id="13" name="Picture 1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D0E5BA22-0564-8A95-3F2C-27B6B37A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907" y="1238635"/>
            <a:ext cx="2646333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6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E0CD3-ED19-D552-BE0C-74881E65D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0D84-DC08-7435-BDD9-6B1FB99EF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20366B7-719F-74B3-1D1B-87825B8E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3" y="914400"/>
            <a:ext cx="3749386" cy="4619625"/>
          </a:xfrm>
          <a:prstGeom prst="rect">
            <a:avLst/>
          </a:prstGeom>
        </p:spPr>
      </p:pic>
      <p:pic>
        <p:nvPicPr>
          <p:cNvPr id="11" name="Picture 10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730551F5-F3AE-352D-0127-5C733424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134" y="1102711"/>
            <a:ext cx="3976390" cy="4367213"/>
          </a:xfrm>
          <a:prstGeom prst="rect">
            <a:avLst/>
          </a:prstGeom>
        </p:spPr>
      </p:pic>
      <p:pic>
        <p:nvPicPr>
          <p:cNvPr id="13" name="Picture 12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F482EE53-0F27-C549-0845-73F86470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917" y="1204539"/>
            <a:ext cx="4454620" cy="31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36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87E1F-9214-E502-570F-A5BFCB02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37C2-6E85-F671-E392-6A3A519F7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2C66A-82F6-E438-DCAD-61D963C557DF}"/>
              </a:ext>
            </a:extLst>
          </p:cNvPr>
          <p:cNvSpPr txBox="1"/>
          <p:nvPr/>
        </p:nvSpPr>
        <p:spPr>
          <a:xfrm>
            <a:off x="682640" y="1249050"/>
            <a:ext cx="8968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Impacts to VMUG Advantage and </a:t>
            </a:r>
            <a:r>
              <a:rPr lang="en-US" sz="2400" dirty="0" err="1"/>
              <a:t>EvalExperience</a:t>
            </a:r>
            <a:endParaRPr lang="en-US" sz="2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EAD3EA4-0DB9-B0F8-0969-3C470861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66" y="3221495"/>
            <a:ext cx="1959234" cy="1971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B85717-88AC-5CE3-2689-B374983C37CA}"/>
              </a:ext>
            </a:extLst>
          </p:cNvPr>
          <p:cNvSpPr txBox="1"/>
          <p:nvPr/>
        </p:nvSpPr>
        <p:spPr>
          <a:xfrm>
            <a:off x="357520" y="2440186"/>
            <a:ext cx="18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VMUG Advantage</a:t>
            </a:r>
          </a:p>
          <a:p>
            <a:r>
              <a:rPr lang="en-US" dirty="0"/>
              <a:t>Information Page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93003D-F43B-0D6F-4B62-38CC0424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206" y="1854853"/>
            <a:ext cx="4539362" cy="38568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4D41B4-FF40-13E5-CEE6-3982AB9DCF62}"/>
              </a:ext>
            </a:extLst>
          </p:cNvPr>
          <p:cNvSpPr/>
          <p:nvPr/>
        </p:nvSpPr>
        <p:spPr>
          <a:xfrm rot="10800000">
            <a:off x="7954485" y="2158708"/>
            <a:ext cx="1202612" cy="6957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A8BCB-2E5B-2ECC-4C05-B249C1BE18BA}"/>
              </a:ext>
            </a:extLst>
          </p:cNvPr>
          <p:cNvSpPr txBox="1"/>
          <p:nvPr/>
        </p:nvSpPr>
        <p:spPr>
          <a:xfrm>
            <a:off x="9253728" y="2158708"/>
            <a:ext cx="1424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Certifications</a:t>
            </a:r>
          </a:p>
          <a:p>
            <a:r>
              <a:rPr lang="en-US" dirty="0"/>
              <a:t>Required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96E07-2167-7E27-5B03-7C5E6E5DDF98}"/>
              </a:ext>
            </a:extLst>
          </p:cNvPr>
          <p:cNvSpPr txBox="1"/>
          <p:nvPr/>
        </p:nvSpPr>
        <p:spPr>
          <a:xfrm>
            <a:off x="8631936" y="3364992"/>
            <a:ext cx="2340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VCP-VCF Administrator</a:t>
            </a:r>
          </a:p>
          <a:p>
            <a:r>
              <a:rPr lang="en-US" dirty="0"/>
              <a:t>VCP-VCF Architect</a:t>
            </a:r>
          </a:p>
          <a:p>
            <a:r>
              <a:rPr lang="en-US" dirty="0"/>
              <a:t>128 cores of VCF</a:t>
            </a:r>
          </a:p>
          <a:p>
            <a:endParaRPr lang="en-US" dirty="0"/>
          </a:p>
          <a:p>
            <a:r>
              <a:rPr lang="en-US" dirty="0"/>
              <a:t>VCP-VVF Administrator</a:t>
            </a:r>
          </a:p>
          <a:p>
            <a:r>
              <a:rPr lang="en-US" dirty="0"/>
              <a:t>32 cores of VVF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84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D6AF-1C68-48AE-6F54-89973408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777A-FC09-6CF6-B276-90088659DF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1DB67-EEDA-16D1-5D3B-F81D8C403AA3}"/>
              </a:ext>
            </a:extLst>
          </p:cNvPr>
          <p:cNvSpPr txBox="1"/>
          <p:nvPr/>
        </p:nvSpPr>
        <p:spPr>
          <a:xfrm>
            <a:off x="-211224" y="1246288"/>
            <a:ext cx="4993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Ways to help you get certified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145D6-E94E-EF26-6FFF-2486533DBBFE}"/>
              </a:ext>
            </a:extLst>
          </p:cNvPr>
          <p:cNvSpPr txBox="1"/>
          <p:nvPr/>
        </p:nvSpPr>
        <p:spPr>
          <a:xfrm>
            <a:off x="296328" y="2159397"/>
            <a:ext cx="155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VMware {code}</a:t>
            </a:r>
          </a:p>
          <a:p>
            <a:pPr algn="ctr"/>
            <a:r>
              <a:rPr lang="en-US" sz="1400" dirty="0"/>
              <a:t>12 days of Holiday </a:t>
            </a:r>
            <a:br>
              <a:rPr lang="en-US" sz="1400" dirty="0"/>
            </a:br>
            <a:r>
              <a:rPr lang="en-US" sz="1400" dirty="0"/>
              <a:t>Lab Cheer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50418F-C44F-2942-6F27-239827C2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98" y="1281171"/>
            <a:ext cx="3865400" cy="42611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1092B-BD44-4BE4-B307-6EF1E4120328}"/>
              </a:ext>
            </a:extLst>
          </p:cNvPr>
          <p:cNvSpPr txBox="1"/>
          <p:nvPr/>
        </p:nvSpPr>
        <p:spPr>
          <a:xfrm>
            <a:off x="1887590" y="1915631"/>
            <a:ext cx="61375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1: Introduction to VMware Cloud Foundation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2: Implementing Private Cloud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3: VMware Aria Suite and vSphere IaaS Control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4: Data Services and Add-Ons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5: Installation and Configuration of VMware Cloud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6: Deploying and Configuring the Management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7: Backup, Certificate, and Password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8: Deploying and Configuring NSX Edge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9: VMware Aria Suite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10: Troubleshooting VMware Cloud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11: Day 2 Operations and Lifecycle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12: Optimizing VMware Cloud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pic>
        <p:nvPicPr>
          <p:cNvPr id="14" name="Picture 1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F8A3EF4-18A0-FB8D-9026-903663B4C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28" y="2898061"/>
            <a:ext cx="1486107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89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3D8C10-2CE2-97E8-DF92-475C63347D41}"/>
              </a:ext>
            </a:extLst>
          </p:cNvPr>
          <p:cNvSpPr txBox="1"/>
          <p:nvPr/>
        </p:nvSpPr>
        <p:spPr>
          <a:xfrm>
            <a:off x="4076700" y="838200"/>
            <a:ext cx="43900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What about me?</a:t>
            </a:r>
          </a:p>
          <a:p>
            <a:pPr algn="ctr"/>
            <a:endParaRPr lang="en-US" sz="4800" dirty="0">
              <a:solidFill>
                <a:schemeClr val="bg2"/>
              </a:solidFill>
            </a:endParaRPr>
          </a:p>
          <a:p>
            <a:pPr algn="ctr"/>
            <a:endParaRPr lang="en-US" sz="4800" dirty="0">
              <a:solidFill>
                <a:schemeClr val="bg2"/>
              </a:solidFill>
            </a:endParaRPr>
          </a:p>
          <a:p>
            <a:pPr algn="ctr"/>
            <a:r>
              <a:rPr lang="en-US" sz="4800" dirty="0">
                <a:solidFill>
                  <a:schemeClr val="bg2"/>
                </a:solidFill>
              </a:rPr>
              <a:t>   </a:t>
            </a:r>
          </a:p>
          <a:p>
            <a:pPr algn="ctr"/>
            <a:endParaRPr lang="en-US" sz="4800" dirty="0">
              <a:solidFill>
                <a:schemeClr val="bg2"/>
              </a:solidFill>
            </a:endParaRPr>
          </a:p>
          <a:p>
            <a:pPr algn="ctr"/>
            <a:r>
              <a:rPr lang="en-US" sz="4800" dirty="0">
                <a:solidFill>
                  <a:schemeClr val="bg2"/>
                </a:solidFill>
              </a:rPr>
              <a:t>The Challenge</a:t>
            </a:r>
          </a:p>
        </p:txBody>
      </p:sp>
      <p:pic>
        <p:nvPicPr>
          <p:cNvPr id="8" name="Picture 7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D48F522D-6370-3E38-CA97-3E30DF2A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87" y="1671607"/>
            <a:ext cx="2847975" cy="2857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77A9-B443-878D-08A8-B99CDD55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ertificate of a professional software&#10;&#10;AI-generated content may be incorrect.">
            <a:extLst>
              <a:ext uri="{FF2B5EF4-FFF2-40B4-BE49-F238E27FC236}">
                <a16:creationId xmlns:a16="http://schemas.microsoft.com/office/drawing/2014/main" id="{136EC082-EF39-DA51-9BDA-602A7EC0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39" y="1301499"/>
            <a:ext cx="6067922" cy="4599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A0DB1-55B5-01C0-3242-E086B7083B3B}"/>
              </a:ext>
            </a:extLst>
          </p:cNvPr>
          <p:cNvSpPr txBox="1"/>
          <p:nvPr/>
        </p:nvSpPr>
        <p:spPr>
          <a:xfrm>
            <a:off x="4162425" y="772220"/>
            <a:ext cx="361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 forgot how great certification feels!</a:t>
            </a:r>
          </a:p>
        </p:txBody>
      </p:sp>
    </p:spTree>
    <p:extLst>
      <p:ext uri="{BB962C8B-B14F-4D97-AF65-F5344CB8AC3E}">
        <p14:creationId xmlns:p14="http://schemas.microsoft.com/office/powerpoint/2010/main" val="129038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FEC031-C655-2055-3392-F78AC0D73861}"/>
              </a:ext>
            </a:extLst>
          </p:cNvPr>
          <p:cNvSpPr txBox="1"/>
          <p:nvPr/>
        </p:nvSpPr>
        <p:spPr>
          <a:xfrm>
            <a:off x="9204437" y="2911901"/>
            <a:ext cx="2744085" cy="83099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Link to Presentation </a:t>
            </a:r>
          </a:p>
          <a:p>
            <a:pPr algn="ctr"/>
            <a:r>
              <a:rPr lang="en-US" sz="2400" dirty="0"/>
              <a:t>on my GitHub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FAF471A-EB73-F4B2-F5AE-32721118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78" y="93331"/>
            <a:ext cx="2496604" cy="2496604"/>
          </a:xfrm>
          <a:prstGeom prst="rect">
            <a:avLst/>
          </a:prstGeom>
        </p:spPr>
      </p:pic>
      <p:pic>
        <p:nvPicPr>
          <p:cNvPr id="7" name="Picture 6" descr="Cartoon character with arms raised&#10;&#10;AI-generated content may be incorrect.">
            <a:extLst>
              <a:ext uri="{FF2B5EF4-FFF2-40B4-BE49-F238E27FC236}">
                <a16:creationId xmlns:a16="http://schemas.microsoft.com/office/drawing/2014/main" id="{07F06B97-7B77-3D5F-3D83-DECAB35EA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18" y="696438"/>
            <a:ext cx="8633116" cy="47103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EEBA-9EA4-1A92-88DB-380205B1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6877-BA9B-C251-E3E7-BAC379C79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AD0E6-4380-839D-ADEA-0E7F85B80A8A}"/>
              </a:ext>
            </a:extLst>
          </p:cNvPr>
          <p:cNvSpPr txBox="1"/>
          <p:nvPr/>
        </p:nvSpPr>
        <p:spPr>
          <a:xfrm>
            <a:off x="406400" y="1038124"/>
            <a:ext cx="113283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Agenda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Where we started at Minnesota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Discovering the new normal at Broadcom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Understanding the new product landscape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Choosing a level that works for your company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NOT to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Architecture changes you can make to reduce the cost of your next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Broadcom and VMUG’s new partnership to assist with Professional Development</a:t>
            </a:r>
          </a:p>
          <a:p>
            <a:endParaRPr lang="en-US" dirty="0"/>
          </a:p>
        </p:txBody>
      </p:sp>
      <p:pic>
        <p:nvPicPr>
          <p:cNvPr id="5" name="Picture 4" descr="A close up of a cat&#10;&#10;AI-generated content may be incorrect.">
            <a:extLst>
              <a:ext uri="{FF2B5EF4-FFF2-40B4-BE49-F238E27FC236}">
                <a16:creationId xmlns:a16="http://schemas.microsoft.com/office/drawing/2014/main" id="{88F8D74D-343C-DE78-A4A6-A0BB09BBD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36" y="1309292"/>
            <a:ext cx="4008056" cy="2279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982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AAFD-ADCF-BC3D-5F9A-CA03C5C6A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A2C1-F5C8-0B5E-40DD-BEF49D872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3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E43-5FF1-1F02-01B0-3358BE3BD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Elements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D9A5429C-1D3D-6F92-380D-4FEEA9E71D6A}"/>
              </a:ext>
            </a:extLst>
          </p:cNvPr>
          <p:cNvSpPr/>
          <p:nvPr/>
        </p:nvSpPr>
        <p:spPr>
          <a:xfrm>
            <a:off x="574431" y="1406769"/>
            <a:ext cx="3294184" cy="3727938"/>
          </a:xfrm>
          <a:prstGeom prst="round2Diag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triangle on a black background&#10;&#10;Description automatically generated">
            <a:extLst>
              <a:ext uri="{FF2B5EF4-FFF2-40B4-BE49-F238E27FC236}">
                <a16:creationId xmlns:a16="http://schemas.microsoft.com/office/drawing/2014/main" id="{F70BD43E-405D-745F-0115-A17DA3E4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83" y="2761860"/>
            <a:ext cx="1139874" cy="1160774"/>
          </a:xfrm>
          <a:prstGeom prst="rect">
            <a:avLst/>
          </a:prstGeom>
        </p:spPr>
      </p:pic>
      <p:pic>
        <p:nvPicPr>
          <p:cNvPr id="12" name="Picture 11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E0D0894E-0C92-7A07-D793-AFA3739A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91" y="1461947"/>
            <a:ext cx="1139874" cy="108544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6B4CDEC4-8D97-C3AC-35A9-AAD2F6C20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275" y="4049261"/>
            <a:ext cx="1188890" cy="1160774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DC608728-AD1C-85BD-3E85-F7D93A6A0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185" y="4110000"/>
            <a:ext cx="1071629" cy="1024707"/>
          </a:xfrm>
          <a:prstGeom prst="rect">
            <a:avLst/>
          </a:prstGeom>
        </p:spPr>
      </p:pic>
      <p:pic>
        <p:nvPicPr>
          <p:cNvPr id="18" name="Picture 17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5ECB92E9-F8D2-78FA-37D3-78CB4A8E8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841" y="1622463"/>
            <a:ext cx="5554041" cy="2135776"/>
          </a:xfrm>
          <a:prstGeom prst="rect">
            <a:avLst/>
          </a:prstGeom>
        </p:spPr>
      </p:pic>
      <p:pic>
        <p:nvPicPr>
          <p:cNvPr id="20" name="Picture 19" descr="A green wifi symbol on a black background&#10;&#10;Description automatically generated">
            <a:extLst>
              <a:ext uri="{FF2B5EF4-FFF2-40B4-BE49-F238E27FC236}">
                <a16:creationId xmlns:a16="http://schemas.microsoft.com/office/drawing/2014/main" id="{F38F9F3F-083F-C9B9-519F-B6802514E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834" y="3994186"/>
            <a:ext cx="1197711" cy="11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76AF6-3ED5-E138-2943-CD97AB0F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A3468-937C-84F2-6CA5-E4E38792D335}"/>
              </a:ext>
            </a:extLst>
          </p:cNvPr>
          <p:cNvSpPr txBox="1"/>
          <p:nvPr/>
        </p:nvSpPr>
        <p:spPr>
          <a:xfrm>
            <a:off x="4017195" y="2496620"/>
            <a:ext cx="37692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Our Story</a:t>
            </a:r>
          </a:p>
        </p:txBody>
      </p:sp>
    </p:spTree>
    <p:extLst>
      <p:ext uri="{BB962C8B-B14F-4D97-AF65-F5344CB8AC3E}">
        <p14:creationId xmlns:p14="http://schemas.microsoft.com/office/powerpoint/2010/main" val="211145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3496B-7AA2-12F9-B3C9-A2BCAA773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A4E-DBC8-F53D-AD28-3DA5A7B11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383" y="748625"/>
            <a:ext cx="11611233" cy="742048"/>
          </a:xfrm>
        </p:spPr>
        <p:txBody>
          <a:bodyPr>
            <a:normAutofit fontScale="90000"/>
          </a:bodyPr>
          <a:lstStyle/>
          <a:p>
            <a:r>
              <a:rPr lang="en-US" dirty="0"/>
              <a:t>Tales from a Broadcom </a:t>
            </a:r>
            <a:br>
              <a:rPr lang="en-US" dirty="0"/>
            </a:br>
            <a:r>
              <a:rPr lang="en-US" dirty="0"/>
              <a:t>Customer in 2025</a:t>
            </a:r>
          </a:p>
        </p:txBody>
      </p:sp>
      <p:pic>
        <p:nvPicPr>
          <p:cNvPr id="3" name="Picture 2" descr="A map of the state of minnesota&#10;&#10;Description automatically generated">
            <a:extLst>
              <a:ext uri="{FF2B5EF4-FFF2-40B4-BE49-F238E27FC236}">
                <a16:creationId xmlns:a16="http://schemas.microsoft.com/office/drawing/2014/main" id="{D077AC24-D5A8-479C-CB5C-6ABFD20C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749" y="53789"/>
            <a:ext cx="5964620" cy="3104986"/>
          </a:xfrm>
          <a:prstGeom prst="rect">
            <a:avLst/>
          </a:prstGeom>
        </p:spPr>
      </p:pic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046C73F9-A288-CFC1-FE22-E8C01810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49" y="3158775"/>
            <a:ext cx="5964620" cy="243625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7D9FA1-68BA-314D-1D52-56935DCD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72" y="1490673"/>
            <a:ext cx="5203124" cy="40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9652D-46BD-9F41-9B83-7A0EB9D2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0F3E-152E-90D8-9DDC-CC92253B2C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Tales from a Broadcom Customer in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56FDE-CBD9-303A-B271-B522369223D4}"/>
              </a:ext>
            </a:extLst>
          </p:cNvPr>
          <p:cNvSpPr txBox="1"/>
          <p:nvPr/>
        </p:nvSpPr>
        <p:spPr>
          <a:xfrm>
            <a:off x="472399" y="1767006"/>
            <a:ext cx="107455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began our Managed Service Practice in 2016</a:t>
            </a:r>
          </a:p>
          <a:p>
            <a:endParaRPr lang="en-US" sz="2400" dirty="0"/>
          </a:p>
          <a:p>
            <a:r>
              <a:rPr lang="en-US" sz="2400" dirty="0"/>
              <a:t>Our on-premises infrastructure included: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26 IBM Blades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38 HP Blades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17 HP Rack-mount Servers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9 Datacenters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From that first ELA in 2016 to present (approximately the same amount of workloads)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67073-575B-EC23-FBDC-88A38085C861}"/>
              </a:ext>
            </a:extLst>
          </p:cNvPr>
          <p:cNvSpPr txBox="1"/>
          <p:nvPr/>
        </p:nvSpPr>
        <p:spPr>
          <a:xfrm>
            <a:off x="5336286" y="3659832"/>
            <a:ext cx="2754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80 </a:t>
            </a:r>
            <a:r>
              <a:rPr lang="en-US" sz="2400" dirty="0" err="1"/>
              <a:t>ESXi</a:t>
            </a:r>
            <a:r>
              <a:rPr lang="en-US" sz="2400" dirty="0"/>
              <a:t> Hosts overall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A1561-98C3-A24B-8B55-A95F49ABD956}"/>
              </a:ext>
            </a:extLst>
          </p:cNvPr>
          <p:cNvSpPr txBox="1"/>
          <p:nvPr/>
        </p:nvSpPr>
        <p:spPr>
          <a:xfrm>
            <a:off x="397562" y="1103498"/>
            <a:ext cx="7976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Right-sizing over the years at Minnesota State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140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D7D6-7F92-40BC-63B5-7913F3D44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2540B80F-10EB-BC2D-2AFB-6CA4B7398457}"/>
              </a:ext>
            </a:extLst>
          </p:cNvPr>
          <p:cNvSpPr/>
          <p:nvPr/>
        </p:nvSpPr>
        <p:spPr>
          <a:xfrm>
            <a:off x="1647825" y="323851"/>
            <a:ext cx="1724025" cy="1752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62F9281-940B-22BF-064B-BA0E16E80416}"/>
              </a:ext>
            </a:extLst>
          </p:cNvPr>
          <p:cNvSpPr/>
          <p:nvPr/>
        </p:nvSpPr>
        <p:spPr>
          <a:xfrm rot="10800000">
            <a:off x="8096249" y="295276"/>
            <a:ext cx="1724025" cy="1752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F0A6F-DCB4-3583-2A89-0992C070E7FB}"/>
              </a:ext>
            </a:extLst>
          </p:cNvPr>
          <p:cNvSpPr txBox="1"/>
          <p:nvPr/>
        </p:nvSpPr>
        <p:spPr>
          <a:xfrm>
            <a:off x="5610225" y="2305050"/>
            <a:ext cx="65817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Increased Minimum </a:t>
            </a:r>
            <a:r>
              <a:rPr lang="en-US" dirty="0" err="1">
                <a:solidFill>
                  <a:schemeClr val="bg2"/>
                </a:solidFill>
              </a:rPr>
              <a:t>Req’ss</a:t>
            </a:r>
            <a:r>
              <a:rPr lang="en-US" dirty="0">
                <a:solidFill>
                  <a:schemeClr val="bg2"/>
                </a:solidFill>
              </a:rPr>
              <a:t> for server 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Increased Minimum Req’s for desktop OS’s XP to 7 to 10 to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Remote Access post-pandemic (Horizon)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Custom software appliance instances on the 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Exponential increase of Cisco, Palo Alto, VMware appliance specs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Migration from SUSE Linux to MS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 few IaaS apps repatriated due to DBaaS performance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50329-3E28-86C3-EFF1-2A6C5E96F48D}"/>
              </a:ext>
            </a:extLst>
          </p:cNvPr>
          <p:cNvSpPr txBox="1"/>
          <p:nvPr/>
        </p:nvSpPr>
        <p:spPr>
          <a:xfrm>
            <a:off x="214312" y="2247900"/>
            <a:ext cx="6315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Better performing servers that run more dense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64GB to 256GB to 1TB+ memory per host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Workloads not CPU-bound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Online Learning System – migrate to SaaS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Microsoft Exchange to Microsoft 365 migration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Load Balancers – Migrated from dedicated to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shared </a:t>
            </a:r>
            <a:r>
              <a:rPr lang="en-US" dirty="0" err="1">
                <a:solidFill>
                  <a:schemeClr val="bg2"/>
                </a:solidFill>
              </a:rPr>
              <a:t>ESXi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Public web presence – Migrated to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Upcoming Migration to Workday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89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2372</Words>
  <Application>Microsoft Office PowerPoint</Application>
  <PresentationFormat>Widescreen</PresentationFormat>
  <Paragraphs>474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Aptos</vt:lpstr>
      <vt:lpstr>Arial</vt:lpstr>
      <vt:lpstr>Calibri</vt:lpstr>
      <vt:lpstr>Calibri Light</vt:lpstr>
      <vt:lpstr>Office Theme</vt:lpstr>
      <vt:lpstr>Welcome to the Belgian UserCon!</vt:lpstr>
      <vt:lpstr>Welcome to the Belgian UserCon!</vt:lpstr>
      <vt:lpstr>Tales from a Broadcom Customer in 2025</vt:lpstr>
      <vt:lpstr>Tales from a Broadcom Customer in 2025</vt:lpstr>
      <vt:lpstr>Tales from a Broadcom Customer in 2025</vt:lpstr>
      <vt:lpstr>PowerPoint Presentation</vt:lpstr>
      <vt:lpstr>Tales from a Broadcom  Customer in 2025</vt:lpstr>
      <vt:lpstr>Tales from a Broadcom Customer in 2025</vt:lpstr>
      <vt:lpstr>PowerPoint Presentation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Tales from a Broadcom Customer in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Matt Heldstab</cp:lastModifiedBy>
  <cp:revision>8</cp:revision>
  <dcterms:created xsi:type="dcterms:W3CDTF">2023-12-15T16:18:32Z</dcterms:created>
  <dcterms:modified xsi:type="dcterms:W3CDTF">2025-06-18T12:18:55Z</dcterms:modified>
</cp:coreProperties>
</file>